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6" r:id="rId3"/>
    <p:sldId id="258" r:id="rId4"/>
    <p:sldId id="287" r:id="rId5"/>
    <p:sldId id="265" r:id="rId6"/>
    <p:sldId id="259" r:id="rId7"/>
    <p:sldId id="292" r:id="rId8"/>
    <p:sldId id="291" r:id="rId9"/>
    <p:sldId id="293" r:id="rId10"/>
    <p:sldId id="294" r:id="rId11"/>
    <p:sldId id="297" r:id="rId12"/>
    <p:sldId id="298" r:id="rId13"/>
    <p:sldId id="299" r:id="rId14"/>
    <p:sldId id="300" r:id="rId15"/>
    <p:sldId id="296" r:id="rId16"/>
    <p:sldId id="301" r:id="rId17"/>
    <p:sldId id="302" r:id="rId18"/>
    <p:sldId id="303" r:id="rId19"/>
    <p:sldId id="262" r:id="rId20"/>
    <p:sldId id="304" r:id="rId21"/>
    <p:sldId id="264" r:id="rId22"/>
    <p:sldId id="266" r:id="rId23"/>
    <p:sldId id="267" r:id="rId24"/>
    <p:sldId id="305" r:id="rId25"/>
    <p:sldId id="306" r:id="rId26"/>
    <p:sldId id="268" r:id="rId27"/>
    <p:sldId id="307" r:id="rId28"/>
    <p:sldId id="308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0"/>
    <p:restoredTop sz="94241" autoAdjust="0"/>
  </p:normalViewPr>
  <p:slideViewPr>
    <p:cSldViewPr snapToGrid="0">
      <p:cViewPr varScale="1">
        <p:scale>
          <a:sx n="89" d="100"/>
          <a:sy n="89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DF246-A15C-4FE8-AE93-054CC885F8E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A6CFE-51D6-45E3-A345-51DAC1F80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9DBA-28F6-47EF-8CDD-00136B00E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EDA78-23F0-4615-93EB-186C00984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D6956-0B65-439E-91BC-370B40528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DFC94-A2BA-4CE7-957D-5C8D1C95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28D05-6BC5-4870-870E-AEEA9A85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4C55-6FF0-4216-AEB8-07DF99F9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799C4-E065-4560-8830-A25F81627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6D990-3F09-46F1-9C01-30EE4730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48F3D-E6A9-4B31-B4F8-1402083B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7CFA3-CCA7-498C-B42A-5E5EFA82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5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2A516F-921D-4E2C-ABE8-2F8BBAB85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2BDAD-7D14-47B4-B446-9E50E5A56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9BF1-8A91-49E4-8B8D-97BB7341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A9F04-85EE-4F99-8E7D-6912EEE2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0254-A383-41A5-A5E7-7D1D8DE0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3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9B61-7682-488C-8E42-A0449069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7F34-14FB-4A21-B72E-A3979F390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3DFC5-6F0D-4C65-8005-A9B89519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9B681-6D09-4615-93E9-74BDFB75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7E79-FAD3-4178-97E0-DF7A1411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2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9BE1-4DD4-4222-86F2-B2B05C3A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C54F0-4902-4100-9F39-1248C033F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C1EF7-C130-4880-9249-329B5E6AB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AF73E-594B-468E-A33E-D841E63F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17A6-5110-4365-A981-3A07516D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4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4115-DBAA-4A25-996D-BCD0276B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4D6D1-6F8B-427E-8563-CFD128107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BC9B-9F89-4FED-A2F4-57F9598C1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85C80-82CA-4559-BAD0-EC8192C9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F828F-82C2-4443-8E18-A60D52F4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36603-5D6C-4393-9027-778CFA40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1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B906-2355-4929-9BEE-58B25BF8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7102D-3EA6-4000-B503-4CC05024D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2F5B4-93CD-48B0-B37C-DB8FCBC16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4568E-DC91-440B-B6AE-F4CC138B8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5BD0D6-A84B-48D0-92F5-EF7E3FF82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E0467-D8DB-4101-88E6-6B85CB808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34B1D-9D70-4A8D-9A2B-CCFADD03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E49E7-DB14-4E10-9CC0-4F203F9D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07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CBDD-9624-4CCC-99D4-C3C07E9E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A7966-5E4C-4374-AEBE-6F75E6CD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24572-6383-4342-A69D-F285ABE17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B7EA3-17E7-4B39-B7E7-5237B46B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1D45C-95CC-4020-BB3E-B5A2366A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5E4A3-8CD9-4EAD-95C0-3697D4D9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B100C-AFEB-4D93-A261-114A7C64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1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63B4-6AF5-4BA4-9799-85D51E62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E4433-160F-44DF-B22C-1CA29CB37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265E8-76D5-4E49-AD01-75C2CE31D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5B77F-5806-4B04-AF70-C3DC0F92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55C72-5354-442C-B1C8-5CED376B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FE06E-772F-4785-AA57-005EA397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6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8C30-B3E6-4345-9F74-85B73432A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55650-C3DE-43CD-A95B-0BF40A279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86E4E-2811-4ED4-905B-78FBB3A81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292B5-C660-485E-B8EA-AAAAFE6D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BD41A-AA94-4485-996D-E8BA0000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065A0-4352-4A0A-8BE0-B840D1E9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1FFB6-522E-4CEB-A47F-21C6F5C2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F5C61-561D-44D2-91B1-F42518F44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96A4F-8843-4405-B892-0AC502551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57A18-3C26-4EE5-BCA1-92D825E627C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7BCE9-EEA3-4D83-9DDD-CA69E6C9E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6EA58-8B5B-42CE-84E4-360C73DAB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BF6B7-81DA-4A65-81B0-C587F782A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4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1" y="1765738"/>
            <a:ext cx="11462843" cy="34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44334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Capsule Networks </a:t>
            </a:r>
            <a:endParaRPr lang="en-US" altLang="zh-CN" sz="4400" dirty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57" y="1567398"/>
            <a:ext cx="9144000" cy="2463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99" y="4381500"/>
            <a:ext cx="9144000" cy="22098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9820799" y="2576000"/>
            <a:ext cx="12137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/>
              <a:t>CNN</a:t>
            </a:r>
            <a:endParaRPr lang="en-US" altLang="zh-CN" sz="4400" dirty="0">
              <a:effectLst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9820799" y="4904042"/>
            <a:ext cx="21032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/>
              <a:t>CapsNet</a:t>
            </a:r>
            <a:endParaRPr lang="en-US" altLang="zh-CN" sz="4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6888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7" y="1451708"/>
            <a:ext cx="9492020" cy="405227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44334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Capsule Networks </a:t>
            </a:r>
            <a:endParaRPr lang="en-US" altLang="zh-CN" sz="44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45" y="4540498"/>
            <a:ext cx="3920482" cy="22618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25" y="4650004"/>
            <a:ext cx="3113274" cy="22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2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30251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Architecture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99" y="1217096"/>
            <a:ext cx="9745539" cy="5679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142" y="5148872"/>
            <a:ext cx="2990727" cy="88265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9032142" y="4502541"/>
            <a:ext cx="179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1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/>
              <a:t>Squashing: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57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53390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Routing-by-agreement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883"/>
            <a:ext cx="4825637" cy="32787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776" y="2097883"/>
            <a:ext cx="7258224" cy="34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0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42453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Train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network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74" y="1371600"/>
            <a:ext cx="1140390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3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170572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MNIST</a:t>
            </a:r>
            <a:endParaRPr lang="en-US" altLang="zh-CN" sz="44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3" y="1744867"/>
            <a:ext cx="11893762" cy="47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34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7401"/>
            <a:ext cx="12192000" cy="450855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11839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Pros</a:t>
            </a:r>
            <a:endParaRPr lang="en-US" altLang="zh-CN" sz="4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491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13019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Cons</a:t>
            </a:r>
            <a:endParaRPr lang="en-US" altLang="zh-CN" sz="44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3410"/>
            <a:ext cx="12192000" cy="260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7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42762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 err="1"/>
              <a:t>CapsNet</a:t>
            </a:r>
            <a:r>
              <a:rPr lang="zh-CN" altLang="en-US" sz="4400" dirty="0"/>
              <a:t> </a:t>
            </a:r>
            <a:r>
              <a:rPr lang="en-US" altLang="zh-CN" sz="4400" dirty="0">
                <a:sym typeface="Wingdings"/>
              </a:rPr>
              <a:t></a:t>
            </a:r>
            <a:r>
              <a:rPr lang="zh-CN" altLang="en-US" sz="4400" dirty="0">
                <a:sym typeface="Wingdings"/>
              </a:rPr>
              <a:t> </a:t>
            </a:r>
            <a:r>
              <a:rPr lang="en-US" altLang="zh-CN" sz="4400" dirty="0" err="1">
                <a:sym typeface="Wingdings"/>
              </a:rPr>
              <a:t>CapsE</a:t>
            </a:r>
            <a:endParaRPr lang="en-US" altLang="zh-CN" sz="44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9" y="1615440"/>
            <a:ext cx="10190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CapsNet</a:t>
            </a:r>
            <a:r>
              <a:rPr lang="en-US" altLang="zh-CN" dirty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Employ capsules (i.e., each capsule is a group of neurons) to capture entities in images and then uses a routing process to specify connections from capsules in a layer to those in the next layer.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Each capsule accounts for capturing </a:t>
            </a:r>
            <a:r>
              <a:rPr lang="en-US" altLang="zh-CN" dirty="0">
                <a:solidFill>
                  <a:srgbClr val="FF0000"/>
                </a:solidFill>
              </a:rPr>
              <a:t>variations</a:t>
            </a:r>
            <a:r>
              <a:rPr lang="en-US" altLang="zh-CN" dirty="0"/>
              <a:t> of an object or object part in the image, which can be efficiently visualized.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Hypothesis: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Embedding entries at the same dimension of the triple also have these </a:t>
            </a:r>
            <a:r>
              <a:rPr lang="en-US" altLang="zh-CN" dirty="0">
                <a:solidFill>
                  <a:srgbClr val="FF0000"/>
                </a:solidFill>
              </a:rPr>
              <a:t>variations</a:t>
            </a:r>
            <a:r>
              <a:rPr lang="en-US" altLang="zh-CN" dirty="0"/>
              <a:t>, although it is not straightforward to be visually examined.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6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D25153-6D61-4FB4-B28F-960312DD637B}"/>
              </a:ext>
            </a:extLst>
          </p:cNvPr>
          <p:cNvSpPr/>
          <p:nvPr/>
        </p:nvSpPr>
        <p:spPr>
          <a:xfrm>
            <a:off x="676799" y="447655"/>
            <a:ext cx="16714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CapsE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52" y="1375066"/>
            <a:ext cx="9873970" cy="4396439"/>
          </a:xfrm>
          <a:prstGeom prst="rect">
            <a:avLst/>
          </a:prstGeom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9" y="5847981"/>
            <a:ext cx="1019048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Each capsule can capture many characteristics among the entries at the corresponding dimension in the embedding triple.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6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311368"/>
            <a:ext cx="7064702" cy="15959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48" y="3655326"/>
            <a:ext cx="7228053" cy="32026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404" y="2154937"/>
            <a:ext cx="6998139" cy="1613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543" y="3407698"/>
            <a:ext cx="850900" cy="34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5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D25153-6D61-4FB4-B28F-960312DD637B}"/>
              </a:ext>
            </a:extLst>
          </p:cNvPr>
          <p:cNvSpPr/>
          <p:nvPr/>
        </p:nvSpPr>
        <p:spPr>
          <a:xfrm>
            <a:off x="676799" y="447655"/>
            <a:ext cx="16714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CapsE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99" y="1408234"/>
            <a:ext cx="4902200" cy="4533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35" y="1344734"/>
            <a:ext cx="4813300" cy="4660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158" y="1266929"/>
            <a:ext cx="3111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0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467236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9" y="1615440"/>
            <a:ext cx="1019048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Scoring function: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Loss function: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33" y="2040818"/>
            <a:ext cx="5904687" cy="6085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33" y="3140271"/>
            <a:ext cx="69342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58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70171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Knowledge graph completion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9" y="3250325"/>
            <a:ext cx="10190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Datasets</a:t>
            </a:r>
            <a:r>
              <a:rPr lang="en-US" dirty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Created to avoid reversible relation problems, thus the prediction task becomes more realistic and hence more challenging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Evaluation protocol: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filtered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setting</a:t>
            </a:r>
            <a:endParaRPr lang="en-US" dirty="0"/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taking any corrupted triples that appear in the KG into accounts.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Training protocol: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common Bernoulli strategy to</a:t>
            </a:r>
            <a:r>
              <a:rPr lang="zh-CN" altLang="en-US" dirty="0"/>
              <a:t> </a:t>
            </a:r>
            <a:r>
              <a:rPr lang="en-US" altLang="zh-CN" dirty="0"/>
              <a:t>sample invalid triples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Initialized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pre-trained entity and relation </a:t>
            </a:r>
            <a:r>
              <a:rPr lang="en-US" altLang="zh-CN" dirty="0" err="1"/>
              <a:t>embeddings</a:t>
            </a:r>
            <a:r>
              <a:rPr lang="en-US" altLang="zh-CN" dirty="0"/>
              <a:t> produced by </a:t>
            </a:r>
            <a:r>
              <a:rPr lang="en-US" altLang="zh-CN" dirty="0" err="1">
                <a:solidFill>
                  <a:srgbClr val="FF0000"/>
                </a:solidFill>
              </a:rPr>
              <a:t>TransE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99" y="1643159"/>
            <a:ext cx="7600524" cy="14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0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49143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and Analysis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99" y="1263988"/>
            <a:ext cx="10125599" cy="4842678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44358" y="6139732"/>
            <a:ext cx="1019048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CapsE</a:t>
            </a:r>
            <a:r>
              <a:rPr lang="en-US" altLang="zh-CN" dirty="0"/>
              <a:t> obtains the best MR score on WN18RR and the highest MRR and Hits@10 scores on FB15k-237.</a:t>
            </a:r>
          </a:p>
        </p:txBody>
      </p:sp>
    </p:spTree>
    <p:extLst>
      <p:ext uri="{BB962C8B-B14F-4D97-AF65-F5344CB8AC3E}">
        <p14:creationId xmlns:p14="http://schemas.microsoft.com/office/powerpoint/2010/main" val="2875744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0" y="3780691"/>
            <a:ext cx="12004431" cy="30011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67728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r>
              <a:rPr lang="zh-CN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lang="zh-CN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 category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9" y="1316017"/>
            <a:ext cx="101904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The averaged number</a:t>
            </a:r>
            <a:r>
              <a:rPr lang="zh-CN" altLang="en-US" dirty="0"/>
              <a:t>    </a:t>
            </a:r>
            <a:r>
              <a:rPr lang="en-US" altLang="zh-CN" dirty="0"/>
              <a:t> </a:t>
            </a:r>
            <a:r>
              <a:rPr lang="zh-CN" altLang="en-US" dirty="0"/>
              <a:t>    </a:t>
            </a:r>
            <a:r>
              <a:rPr lang="en-US" altLang="zh-CN" dirty="0"/>
              <a:t>of head entities per tail entity and the averaged number </a:t>
            </a:r>
            <a:r>
              <a:rPr lang="zh-CN" altLang="en-US" dirty="0"/>
              <a:t>       </a:t>
            </a:r>
            <a:r>
              <a:rPr lang="en-US" altLang="zh-CN" dirty="0"/>
              <a:t>of tail entities per head entity.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                                               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1-1			</a:t>
            </a:r>
            <a:r>
              <a:rPr lang="zh-CN" altLang="en-US" dirty="0"/>
              <a:t>    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1-M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			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M-1			</a:t>
            </a:r>
            <a:r>
              <a:rPr lang="zh-CN" altLang="en-US" dirty="0"/>
              <a:t>    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M-M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0.9%, 6.3%, 20.5% and 72.3% of the test triples in FB15k-237 contain 1-1, 1-M, M-1 and M-M relations.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131" y="1348824"/>
            <a:ext cx="381000" cy="41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27" y="1384970"/>
            <a:ext cx="431678" cy="3946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631" y="2221780"/>
            <a:ext cx="2391507" cy="3210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091" y="2291608"/>
            <a:ext cx="2145323" cy="2512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631" y="2675635"/>
            <a:ext cx="2499861" cy="3210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4092" y="2644361"/>
            <a:ext cx="1247868" cy="4259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681" y="2653506"/>
            <a:ext cx="792733" cy="3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7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2922956"/>
            <a:ext cx="9319844" cy="393504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67728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r>
              <a:rPr lang="zh-CN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lang="zh-CN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 category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9" y="1316017"/>
            <a:ext cx="1019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“</a:t>
            </a:r>
            <a:r>
              <a:rPr lang="en-US" altLang="zh-CN" dirty="0" err="1"/>
              <a:t>also_see</a:t>
            </a:r>
            <a:r>
              <a:rPr lang="en-US" altLang="zh-CN" dirty="0"/>
              <a:t>”, “</a:t>
            </a:r>
            <a:r>
              <a:rPr lang="en-US" altLang="zh-CN" dirty="0" err="1"/>
              <a:t>similar_to</a:t>
            </a:r>
            <a:r>
              <a:rPr lang="en-US" altLang="zh-CN" dirty="0"/>
              <a:t>”, “</a:t>
            </a:r>
            <a:r>
              <a:rPr lang="en-US" altLang="zh-CN" dirty="0" err="1"/>
              <a:t>verb_group</a:t>
            </a:r>
            <a:r>
              <a:rPr lang="en-US" altLang="zh-CN" dirty="0"/>
              <a:t>” and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derivationally_related_form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symmetric relations which can be considered as M-M relations.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CapsE</a:t>
            </a:r>
            <a:r>
              <a:rPr lang="en-US" altLang="zh-CN" dirty="0"/>
              <a:t> would be a potential candidate for applications which contain many M-M relations such as search personalization.</a:t>
            </a:r>
          </a:p>
        </p:txBody>
      </p:sp>
    </p:spTree>
    <p:extLst>
      <p:ext uri="{BB962C8B-B14F-4D97-AF65-F5344CB8AC3E}">
        <p14:creationId xmlns:p14="http://schemas.microsoft.com/office/powerpoint/2010/main" val="1281660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63964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Effects of routing iterations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94" y="1778000"/>
            <a:ext cx="6086959" cy="3450492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05599" y="1550479"/>
            <a:ext cx="54864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the best performance for each setup over each 10 epochs is obtained by setting the number m of routing iterations to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In the image classification task, setting the number m of iterations in the routing process higher than 1 helps to capture the relative positions of entities in an image (e.g., eyes, nose and mouth) properly.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In contrast, this property from images may be only right for the 1-1 relations, but not for the </a:t>
            </a:r>
            <a:r>
              <a:rPr lang="en-US" altLang="zh-CN" dirty="0">
                <a:solidFill>
                  <a:srgbClr val="FF0000"/>
                </a:solidFill>
              </a:rPr>
              <a:t>1-M, M1 and M-M </a:t>
            </a:r>
            <a:r>
              <a:rPr lang="en-US" altLang="zh-CN" dirty="0"/>
              <a:t>relations in the KGs because of the high variant of each relation type (e.g., symmetric relations) among different entities.</a:t>
            </a:r>
          </a:p>
        </p:txBody>
      </p:sp>
    </p:spTree>
    <p:extLst>
      <p:ext uri="{BB962C8B-B14F-4D97-AF65-F5344CB8AC3E}">
        <p14:creationId xmlns:p14="http://schemas.microsoft.com/office/powerpoint/2010/main" val="2692033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80190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personalization application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9" y="1386356"/>
            <a:ext cx="102491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Description: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Given a user, a submitted query and the documents returned by a search system for that query, our approach is to re-rank the returned documents so that the more relevant documents should be ranked higher.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We represent the relationship between the submitted query, the user and the returned document as a (s, r, o)-like triple (query, user, document).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The triple captures how much interest a user puts on a document given a query.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Dataset:</a:t>
            </a:r>
            <a:r>
              <a:rPr lang="zh-CN" altLang="en-US" dirty="0"/>
              <a:t> </a:t>
            </a:r>
            <a:r>
              <a:rPr lang="en-US" altLang="zh-CN" dirty="0"/>
              <a:t>SEARCH17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query logs of 106 users collected by a large-scale web search engine. A log entity consists of a user identifier, a query, top10 ranked documents returned by the search engine.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The training, validation and test sets consist of 5,658, 1,184 and 1,210 </a:t>
            </a:r>
            <a:r>
              <a:rPr lang="en-US" altLang="zh-CN" dirty="0">
                <a:solidFill>
                  <a:srgbClr val="FF0000"/>
                </a:solidFill>
              </a:rPr>
              <a:t>relevant</a:t>
            </a:r>
            <a:r>
              <a:rPr lang="en-US" altLang="zh-CN" dirty="0"/>
              <a:t> (i.e., valid) triples; and 40,239, 7,882 and 8,540 </a:t>
            </a:r>
            <a:r>
              <a:rPr lang="en-US" altLang="zh-CN" dirty="0">
                <a:solidFill>
                  <a:srgbClr val="FF0000"/>
                </a:solidFill>
              </a:rPr>
              <a:t>irrelevant</a:t>
            </a:r>
            <a:r>
              <a:rPr lang="en-US" altLang="zh-CN" dirty="0"/>
              <a:t> (i.e., invalid) triples,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040245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18197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9" y="1217096"/>
            <a:ext cx="6286709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Baselines: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SE: The original rank is returned by the search engine.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CI: uses a personalized navigation method based on previously clicking returned documents.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SP:</a:t>
            </a:r>
            <a:r>
              <a:rPr lang="zh-CN" altLang="en-US" dirty="0"/>
              <a:t> </a:t>
            </a:r>
            <a:r>
              <a:rPr lang="en-US" altLang="zh-CN" dirty="0"/>
              <a:t>makes use of the session-based user profiles.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TransE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Following Vu et al. (2017)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ConvKB</a:t>
            </a:r>
            <a:r>
              <a:rPr lang="en-US" altLang="zh-CN" dirty="0"/>
              <a:t>: is the most closely related model to our </a:t>
            </a:r>
            <a:r>
              <a:rPr lang="en-US" altLang="zh-CN" dirty="0" err="1"/>
              <a:t>CapsE</a:t>
            </a:r>
            <a:r>
              <a:rPr lang="en-US" altLang="zh-CN" dirty="0"/>
              <a:t>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Analysis: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CapsE</a:t>
            </a:r>
            <a:r>
              <a:rPr lang="en-US" altLang="zh-CN" dirty="0"/>
              <a:t> achieves the highest performances in both MRR and Hits@1 on SEARCH17.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The performance is improved with the increase in the number of filters since capsules can encode more useful properties for a large embedding size.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08" y="346382"/>
            <a:ext cx="4605998" cy="65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98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291778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9" y="1662738"/>
            <a:ext cx="101904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CapsE</a:t>
            </a:r>
            <a:r>
              <a:rPr lang="en-US" sz="2000" dirty="0"/>
              <a:t>—a novel embedding model using the capsule network to model relationship triples for knowledge graph completion and search personalization.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Experimental results show that </a:t>
            </a:r>
            <a:r>
              <a:rPr lang="en-US" altLang="zh-CN" sz="2000" dirty="0" err="1"/>
              <a:t>CapsE</a:t>
            </a:r>
            <a:r>
              <a:rPr lang="en-US" altLang="zh-CN" sz="2000" dirty="0"/>
              <a:t> outperforms other state-of-the-art models on two benchmark datasets WN18RR and FB15k-237 for the knowledge graph completion.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The search personalization, in which </a:t>
            </a:r>
            <a:r>
              <a:rPr lang="en-US" altLang="zh-CN" sz="2000" dirty="0" err="1"/>
              <a:t>CapsE</a:t>
            </a:r>
            <a:r>
              <a:rPr lang="en-US" altLang="zh-CN" sz="2000" dirty="0"/>
              <a:t> outperforms the competitive baselines on the dataset SEARCH17 of the web search query logs.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In addition, </a:t>
            </a:r>
            <a:r>
              <a:rPr lang="en-US" altLang="zh-CN" sz="2000" dirty="0" err="1"/>
              <a:t>CapsE</a:t>
            </a:r>
            <a:r>
              <a:rPr lang="en-US" altLang="zh-CN" sz="2000" dirty="0"/>
              <a:t> is capable to effectively model many-to-many relationships.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843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32996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ntroduction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8" y="4002578"/>
            <a:ext cx="111473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</a:t>
            </a:r>
            <a:r>
              <a:rPr lang="en-US" dirty="0"/>
              <a:t>earch personalization: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Aim to tailor search results to each specific user based on the user’s personal interests and preferences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Triples can be formulated as </a:t>
            </a:r>
            <a:r>
              <a:rPr lang="en-US" altLang="zh-CN" dirty="0">
                <a:solidFill>
                  <a:srgbClr val="FF0000"/>
                </a:solidFill>
              </a:rPr>
              <a:t>(submitted query, user profile, returned document)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Re-rank documents returned to a user given an input query, by employing an existing KG embedding method.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71" y="1389665"/>
            <a:ext cx="97917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8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32996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ntroduction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9" y="1469585"/>
            <a:ext cx="108530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Shortcoming: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Conventional embedding models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TransE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DISTMULT,</a:t>
            </a:r>
            <a:r>
              <a:rPr lang="zh-CN" altLang="en-US" dirty="0"/>
              <a:t> </a:t>
            </a:r>
            <a:r>
              <a:rPr lang="en-US" altLang="zh-CN" dirty="0" err="1"/>
              <a:t>ComplEx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use addition, subtraction or simple multiplication operators,</a:t>
            </a:r>
            <a:r>
              <a:rPr lang="zh-CN" altLang="en-US" dirty="0"/>
              <a:t> </a:t>
            </a:r>
            <a:r>
              <a:rPr lang="en-US" altLang="zh-CN" dirty="0"/>
              <a:t>only capture the </a:t>
            </a:r>
            <a:r>
              <a:rPr lang="en-US" altLang="zh-CN" dirty="0">
                <a:solidFill>
                  <a:srgbClr val="FF0000"/>
                </a:solidFill>
              </a:rPr>
              <a:t>linear relationships </a:t>
            </a:r>
            <a:r>
              <a:rPr lang="en-US" altLang="zh-CN" dirty="0"/>
              <a:t>between entities.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applying neural networks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ConvKB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>
                <a:solidFill>
                  <a:srgbClr val="FF0000"/>
                </a:solidFill>
              </a:rPr>
              <a:t>deep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enough.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characteristics of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models: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modeling entries at the same dimension of the given triple, where presumably each dimension captures some relation-specific attribute of entities.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CapsNet</a:t>
            </a:r>
            <a:r>
              <a:rPr lang="en-US" altLang="zh-CN" dirty="0"/>
              <a:t>: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each capsule can encode many characteristics in the embedding triple to represent the entries at the corresponding dimension. </a:t>
            </a:r>
            <a:endParaRPr lang="en-US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Main contributions: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The first exploring the capsule network to knowledge graph completion and search personalization.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7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596111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Related work</a:t>
            </a:r>
            <a:r>
              <a:rPr lang="en-US" altLang="zh-CN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en-US" altLang="zh-CN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ConvKB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C25F-98AB-4493-9B82-FD410137B252}"/>
              </a:ext>
            </a:extLst>
          </p:cNvPr>
          <p:cNvSpPr txBox="1"/>
          <p:nvPr/>
        </p:nvSpPr>
        <p:spPr>
          <a:xfrm>
            <a:off x="676799" y="1615440"/>
            <a:ext cx="748974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ConvKB</a:t>
            </a:r>
            <a:r>
              <a:rPr lang="en-US" dirty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triple (head, relation, tail) is represented as a </a:t>
            </a:r>
            <a:r>
              <a:rPr lang="en-US" dirty="0">
                <a:solidFill>
                  <a:srgbClr val="FF0000"/>
                </a:solidFill>
              </a:rPr>
              <a:t>3-column</a:t>
            </a:r>
            <a:r>
              <a:rPr lang="en-US" dirty="0"/>
              <a:t> matrix.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3-column matrix is then fed to a </a:t>
            </a:r>
            <a:r>
              <a:rPr lang="en-US" dirty="0">
                <a:solidFill>
                  <a:srgbClr val="FF0000"/>
                </a:solidFill>
              </a:rPr>
              <a:t>convolution</a:t>
            </a:r>
            <a:r>
              <a:rPr lang="en-US" dirty="0"/>
              <a:t> layer to generate different feature maps.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These feature maps are then concatenated into a single feature vector which multiplied with a weight vector via a </a:t>
            </a:r>
            <a:r>
              <a:rPr lang="en-US" dirty="0">
                <a:solidFill>
                  <a:srgbClr val="FF0000"/>
                </a:solidFill>
              </a:rPr>
              <a:t>dot product </a:t>
            </a:r>
            <a:r>
              <a:rPr lang="en-US" dirty="0"/>
              <a:t>to return a score.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soft-margin loss :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93985-DB63-4CEF-8122-99FBFE46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9" y="1615440"/>
            <a:ext cx="3838186" cy="4519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E311A-6AE8-4C87-AACF-9E9006BE1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707" y="5068960"/>
            <a:ext cx="3826273" cy="14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4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44334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Capsule Networks </a:t>
            </a:r>
            <a:endParaRPr lang="en-US" altLang="zh-CN" sz="4400" dirty="0">
              <a:effectLst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532759"/>
            <a:ext cx="88519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234" y="0"/>
            <a:ext cx="7235766" cy="3416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880" y="3431603"/>
            <a:ext cx="6520473" cy="34312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4" y="1897673"/>
            <a:ext cx="4897440" cy="414020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40965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Problems</a:t>
            </a:r>
            <a:r>
              <a:rPr lang="zh-CN" altLang="en-US" sz="4400" dirty="0"/>
              <a:t> </a:t>
            </a:r>
            <a:r>
              <a:rPr lang="en-US" altLang="zh-CN" sz="4400" dirty="0"/>
              <a:t>of</a:t>
            </a:r>
            <a:r>
              <a:rPr lang="zh-CN" altLang="en-US" sz="4400" dirty="0"/>
              <a:t> </a:t>
            </a:r>
            <a:r>
              <a:rPr lang="en-US" altLang="zh-CN" sz="4400" dirty="0"/>
              <a:t>CNN</a:t>
            </a:r>
            <a:endParaRPr lang="en-US" altLang="zh-CN" sz="4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334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99" y="1516034"/>
            <a:ext cx="10761265" cy="497708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40965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Problems</a:t>
            </a:r>
            <a:r>
              <a:rPr lang="zh-CN" altLang="en-US" sz="4400" dirty="0"/>
              <a:t> </a:t>
            </a:r>
            <a:r>
              <a:rPr lang="en-US" altLang="zh-CN" sz="4400" dirty="0"/>
              <a:t>of</a:t>
            </a:r>
            <a:r>
              <a:rPr lang="zh-CN" altLang="en-US" sz="4400" dirty="0"/>
              <a:t> </a:t>
            </a:r>
            <a:r>
              <a:rPr lang="en-US" altLang="zh-CN" sz="4400" dirty="0"/>
              <a:t>CNN</a:t>
            </a:r>
            <a:endParaRPr lang="en-US" altLang="zh-CN" sz="4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657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1D28542-7836-44FD-96AE-B4821B40B3DF}"/>
              </a:ext>
            </a:extLst>
          </p:cNvPr>
          <p:cNvSpPr/>
          <p:nvPr/>
        </p:nvSpPr>
        <p:spPr>
          <a:xfrm>
            <a:off x="676799" y="447655"/>
            <a:ext cx="44334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4400" dirty="0"/>
              <a:t>Capsule Networks </a:t>
            </a:r>
            <a:endParaRPr lang="en-US" altLang="zh-CN" sz="44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42" y="1217096"/>
            <a:ext cx="9064381" cy="54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4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1066</Words>
  <Application>Microsoft Office PowerPoint</Application>
  <PresentationFormat>Widescreen</PresentationFormat>
  <Paragraphs>95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Xiaoyu Kou (FA Talent)</dc:creator>
  <cp:lastModifiedBy>Xiaoyu Kou</cp:lastModifiedBy>
  <cp:revision>134</cp:revision>
  <dcterms:created xsi:type="dcterms:W3CDTF">2019-08-10T03:50:30Z</dcterms:created>
  <dcterms:modified xsi:type="dcterms:W3CDTF">2019-10-16T03:01:24Z</dcterms:modified>
</cp:coreProperties>
</file>